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3" r:id="rId7"/>
    <p:sldId id="262" r:id="rId8"/>
    <p:sldId id="261" r:id="rId9"/>
    <p:sldId id="265" r:id="rId10"/>
    <p:sldId id="266" r:id="rId11"/>
    <p:sldId id="267" r:id="rId12"/>
    <p:sldId id="268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EECE-7D2A-4B0F-AC65-DBB2D9902D3B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A106E-5C7F-4137-A29C-7076C0449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EECE-7D2A-4B0F-AC65-DBB2D9902D3B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A106E-5C7F-4137-A29C-7076C0449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EECE-7D2A-4B0F-AC65-DBB2D9902D3B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A106E-5C7F-4137-A29C-7076C0449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EECE-7D2A-4B0F-AC65-DBB2D9902D3B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A106E-5C7F-4137-A29C-7076C0449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EECE-7D2A-4B0F-AC65-DBB2D9902D3B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A106E-5C7F-4137-A29C-7076C0449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EECE-7D2A-4B0F-AC65-DBB2D9902D3B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A106E-5C7F-4137-A29C-7076C0449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EECE-7D2A-4B0F-AC65-DBB2D9902D3B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A106E-5C7F-4137-A29C-7076C0449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EECE-7D2A-4B0F-AC65-DBB2D9902D3B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A106E-5C7F-4137-A29C-7076C0449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EECE-7D2A-4B0F-AC65-DBB2D9902D3B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A106E-5C7F-4137-A29C-7076C0449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EECE-7D2A-4B0F-AC65-DBB2D9902D3B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A106E-5C7F-4137-A29C-7076C0449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EECE-7D2A-4B0F-AC65-DBB2D9902D3B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A106E-5C7F-4137-A29C-7076C0449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6EECE-7D2A-4B0F-AC65-DBB2D9902D3B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A106E-5C7F-4137-A29C-7076C044936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kochetovage@mail.ru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846640" cy="303329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ЯП </a:t>
            </a:r>
            <a:r>
              <a:rPr lang="ru-RU" b="1" dirty="0" err="1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Python</a:t>
            </a:r>
            <a:r>
              <a:rPr lang="en-US" b="1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Синтаксис. </a:t>
            </a:r>
            <a:br>
              <a:rPr lang="ru-RU" b="1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Циклы. Условия.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221088"/>
            <a:ext cx="8658200" cy="1655762"/>
          </a:xfr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Галина </a:t>
            </a:r>
            <a:r>
              <a:rPr lang="ru-RU" dirty="0" err="1"/>
              <a:t>Кочетова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Учитель информатики и </a:t>
            </a:r>
            <a:r>
              <a:rPr lang="ru-RU" dirty="0" smtClean="0"/>
              <a:t>ИКТ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Муниципальное автономное общеобразовательное </a:t>
            </a:r>
            <a:r>
              <a:rPr lang="ru-RU" dirty="0"/>
              <a:t>учреждение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 «Средняя общеобразовательная школа №</a:t>
            </a:r>
            <a:r>
              <a:rPr lang="ru-RU" dirty="0" smtClean="0"/>
              <a:t>40 с </a:t>
            </a:r>
            <a:r>
              <a:rPr lang="ru-RU" dirty="0"/>
              <a:t>углубленным изучением отдельных предметов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6434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063" y="1556792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800" dirty="0"/>
              <a:t>Любое число, не равное 0, или непустой объект - истина.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/>
              <a:t>Числа, равные 0, пустые объекты и значение </a:t>
            </a:r>
            <a:r>
              <a:rPr lang="ru-RU" sz="2800" dirty="0" err="1"/>
              <a:t>None</a:t>
            </a:r>
            <a:r>
              <a:rPr lang="ru-RU" sz="2800" dirty="0"/>
              <a:t> - ложь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/>
              <a:t>Операции сравнения применяются к структурам данных рекурсивно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/>
              <a:t>Операции сравнения возвращают </a:t>
            </a:r>
            <a:r>
              <a:rPr lang="ru-RU" sz="2800" dirty="0" err="1"/>
              <a:t>True</a:t>
            </a:r>
            <a:r>
              <a:rPr lang="ru-RU" sz="2800" dirty="0"/>
              <a:t> или </a:t>
            </a:r>
            <a:r>
              <a:rPr lang="ru-RU" sz="2800" dirty="0" err="1"/>
              <a:t>False</a:t>
            </a:r>
            <a:endParaRPr lang="ru-RU" sz="28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/>
              <a:t>Логические операторы </a:t>
            </a:r>
            <a:r>
              <a:rPr lang="ru-RU" sz="2800" dirty="0" err="1"/>
              <a:t>and</a:t>
            </a:r>
            <a:r>
              <a:rPr lang="ru-RU" sz="2800" dirty="0"/>
              <a:t> и </a:t>
            </a:r>
            <a:r>
              <a:rPr lang="ru-RU" sz="2800" dirty="0" err="1"/>
              <a:t>or</a:t>
            </a:r>
            <a:r>
              <a:rPr lang="ru-RU" sz="2800" dirty="0"/>
              <a:t> возвращают истинный или ложный объект-операнд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215062"/>
            <a:ext cx="63127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Проверка истинности в </a:t>
            </a:r>
            <a:r>
              <a:rPr lang="ru-RU" sz="3600" b="1" dirty="0" err="1" smtClean="0"/>
              <a:t>Python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097833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Логические операторы</a:t>
            </a:r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67480" y="1484784"/>
            <a:ext cx="7160903" cy="4401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X </a:t>
            </a:r>
            <a:r>
              <a:rPr lang="ru-RU" sz="2800" b="1" dirty="0" err="1"/>
              <a:t>and</a:t>
            </a:r>
            <a:r>
              <a:rPr lang="ru-RU" sz="2800" dirty="0" smtClean="0"/>
              <a:t> Y</a:t>
            </a:r>
            <a:endParaRPr lang="en-US" sz="2800" dirty="0" smtClean="0"/>
          </a:p>
          <a:p>
            <a:r>
              <a:rPr lang="ru-RU" sz="2800" dirty="0" smtClean="0"/>
              <a:t>Истина</a:t>
            </a:r>
            <a:r>
              <a:rPr lang="ru-RU" sz="2800" dirty="0"/>
              <a:t>, если оба значения X и Y истинны</a:t>
            </a:r>
            <a:r>
              <a:rPr lang="ru-RU" sz="2800" dirty="0" smtClean="0"/>
              <a:t>.</a:t>
            </a:r>
            <a:endParaRPr lang="en-US" sz="2800" dirty="0" smtClean="0"/>
          </a:p>
          <a:p>
            <a:endParaRPr lang="ru-RU" sz="2800" dirty="0"/>
          </a:p>
          <a:p>
            <a:r>
              <a:rPr lang="ru-RU" sz="2800" dirty="0" smtClean="0"/>
              <a:t>X </a:t>
            </a:r>
            <a:r>
              <a:rPr lang="ru-RU" sz="2800" b="1" dirty="0" err="1"/>
              <a:t>or</a:t>
            </a:r>
            <a:r>
              <a:rPr lang="ru-RU" sz="2800" dirty="0" smtClean="0"/>
              <a:t> Y</a:t>
            </a:r>
            <a:endParaRPr lang="en-US" sz="2800" dirty="0" smtClean="0"/>
          </a:p>
          <a:p>
            <a:r>
              <a:rPr lang="ru-RU" sz="2800" dirty="0" smtClean="0"/>
              <a:t>Истина</a:t>
            </a:r>
            <a:r>
              <a:rPr lang="ru-RU" sz="2800" dirty="0"/>
              <a:t>, если хотя бы одно из значений X или Y истинно</a:t>
            </a:r>
            <a:r>
              <a:rPr lang="ru-RU" sz="2800" dirty="0" smtClean="0"/>
              <a:t>.</a:t>
            </a:r>
            <a:endParaRPr lang="en-US" sz="2800" dirty="0" smtClean="0"/>
          </a:p>
          <a:p>
            <a:endParaRPr lang="ru-RU" sz="2800" dirty="0"/>
          </a:p>
          <a:p>
            <a:r>
              <a:rPr lang="ru-RU" sz="2800" b="1" dirty="0" err="1"/>
              <a:t>not</a:t>
            </a:r>
            <a:r>
              <a:rPr lang="ru-RU" sz="2800" dirty="0" smtClean="0"/>
              <a:t> X</a:t>
            </a:r>
            <a:endParaRPr lang="en-US" sz="2800" dirty="0" smtClean="0"/>
          </a:p>
          <a:p>
            <a:r>
              <a:rPr lang="ru-RU" sz="2800" dirty="0" smtClean="0"/>
              <a:t>Истина</a:t>
            </a:r>
            <a:r>
              <a:rPr lang="ru-RU" sz="2800" dirty="0"/>
              <a:t>, если X ложно.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32421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Трехместное выражение </a:t>
            </a:r>
            <a:r>
              <a:rPr lang="en-US" b="1" dirty="0" smtClean="0"/>
              <a:t>if/else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31523" y="112527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Следующая инструкция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494602"/>
            <a:ext cx="704039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err="1" smtClean="0"/>
              <a:t>if</a:t>
            </a:r>
            <a:r>
              <a:rPr lang="ru-RU" dirty="0" smtClean="0"/>
              <a:t> X: </a:t>
            </a:r>
            <a:endParaRPr lang="en-US" dirty="0" smtClean="0"/>
          </a:p>
          <a:p>
            <a:r>
              <a:rPr lang="ru-RU" dirty="0" smtClean="0"/>
              <a:t>A = Y </a:t>
            </a:r>
            <a:endParaRPr lang="en-US" dirty="0" smtClean="0"/>
          </a:p>
          <a:p>
            <a:r>
              <a:rPr lang="ru-RU" b="1" dirty="0" err="1" smtClean="0"/>
              <a:t>else</a:t>
            </a:r>
            <a:r>
              <a:rPr lang="ru-RU" dirty="0" smtClean="0"/>
              <a:t>: </a:t>
            </a:r>
            <a:endParaRPr lang="en-US" dirty="0" smtClean="0"/>
          </a:p>
          <a:p>
            <a:r>
              <a:rPr lang="ru-RU" dirty="0" smtClean="0"/>
              <a:t>A = Z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8558" y="2859054"/>
            <a:ext cx="82019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довольно короткая, но, тем не менее, занимает целых 4 строки. Специально для таких случаев и было придумано выражение </a:t>
            </a:r>
            <a:r>
              <a:rPr lang="ru-RU" dirty="0" err="1"/>
              <a:t>if</a:t>
            </a:r>
            <a:r>
              <a:rPr lang="ru-RU" dirty="0"/>
              <a:t>/</a:t>
            </a:r>
            <a:r>
              <a:rPr lang="ru-RU" dirty="0" err="1"/>
              <a:t>else</a:t>
            </a:r>
            <a:r>
              <a:rPr lang="ru-RU" dirty="0"/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5576" y="3645024"/>
            <a:ext cx="230425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A </a:t>
            </a:r>
            <a:r>
              <a:rPr lang="en-US" dirty="0"/>
              <a:t>=</a:t>
            </a:r>
            <a:r>
              <a:rPr lang="en-US" dirty="0" smtClean="0"/>
              <a:t> Y </a:t>
            </a:r>
            <a:r>
              <a:rPr lang="en-US" b="1" dirty="0"/>
              <a:t>if</a:t>
            </a:r>
            <a:r>
              <a:rPr lang="en-US" dirty="0" smtClean="0"/>
              <a:t> X </a:t>
            </a:r>
            <a:r>
              <a:rPr lang="en-US" b="1" dirty="0"/>
              <a:t>else</a:t>
            </a:r>
            <a:r>
              <a:rPr lang="en-US" dirty="0" smtClean="0"/>
              <a:t> Z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4149080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данной инструкции интерпретатор выполнит выражение Y, если X истинно, в противном случае выполнится выражение Z.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5576" y="4941168"/>
            <a:ext cx="3384376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&gt;&gt;&gt; </a:t>
            </a:r>
            <a:r>
              <a:rPr lang="en-US" dirty="0" smtClean="0"/>
              <a:t>A </a:t>
            </a:r>
            <a:r>
              <a:rPr lang="en-US" dirty="0"/>
              <a:t>=</a:t>
            </a:r>
            <a:r>
              <a:rPr lang="en-US" dirty="0" smtClean="0"/>
              <a:t> </a:t>
            </a:r>
            <a:r>
              <a:rPr lang="en-US" dirty="0"/>
              <a:t>'t'</a:t>
            </a:r>
            <a:r>
              <a:rPr lang="en-US" dirty="0" smtClean="0"/>
              <a:t> </a:t>
            </a:r>
            <a:r>
              <a:rPr lang="en-US" b="1" dirty="0"/>
              <a:t>if</a:t>
            </a:r>
            <a:r>
              <a:rPr lang="en-US" dirty="0" smtClean="0"/>
              <a:t> </a:t>
            </a:r>
            <a:r>
              <a:rPr lang="en-US" dirty="0"/>
              <a:t>'spam'</a:t>
            </a:r>
            <a:r>
              <a:rPr lang="en-US" dirty="0" smtClean="0"/>
              <a:t> </a:t>
            </a:r>
            <a:r>
              <a:rPr lang="en-US" b="1" dirty="0"/>
              <a:t>else</a:t>
            </a:r>
            <a:r>
              <a:rPr lang="en-US" dirty="0" smtClean="0"/>
              <a:t> </a:t>
            </a:r>
            <a:r>
              <a:rPr lang="en-US" dirty="0"/>
              <a:t>'f'</a:t>
            </a:r>
            <a:r>
              <a:rPr lang="en-US" dirty="0" smtClean="0"/>
              <a:t> </a:t>
            </a:r>
          </a:p>
          <a:p>
            <a:r>
              <a:rPr lang="en-US" b="1" dirty="0" smtClean="0"/>
              <a:t>&gt;&gt;&gt; </a:t>
            </a:r>
            <a:r>
              <a:rPr lang="en-US" dirty="0" smtClean="0"/>
              <a:t>A </a:t>
            </a:r>
          </a:p>
          <a:p>
            <a:r>
              <a:rPr lang="en-US" dirty="0" smtClean="0"/>
              <a:t>'t</a:t>
            </a:r>
            <a:r>
              <a:rPr lang="en-US" dirty="0"/>
              <a:t>'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288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420888"/>
            <a:ext cx="7886700" cy="1337732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Создайте небольшую свою программу с применением полученных знаний и вышлите на почту </a:t>
            </a:r>
            <a:r>
              <a:rPr lang="en-US" sz="4800" b="1" dirty="0" smtClean="0">
                <a:hlinkClick r:id="rId2"/>
              </a:rPr>
              <a:t>kochetovage@mail.ru</a:t>
            </a:r>
            <a:r>
              <a:rPr lang="ru-RU" sz="4800" b="1" dirty="0" smtClean="0"/>
              <a:t> 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1257055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Синтаксис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Конец строки является концом инструкции (точка с запятой не требуется).</a:t>
            </a:r>
          </a:p>
          <a:p>
            <a:r>
              <a:rPr lang="ru-RU" dirty="0"/>
              <a:t>Вложенные инструкции объединяются в блоки по величине отступов. Отступ может быть любым, главное, чтобы в пределах одного вложенного блока отступ был одинаков. И про читаемость кода не забывайте. Отступ в 1 пробел, к примеру, не лучшее решение. Используйте 4 пробела (или знак табуляции, на худой конец).</a:t>
            </a:r>
          </a:p>
          <a:p>
            <a:r>
              <a:rPr lang="ru-RU" dirty="0"/>
              <a:t>Вложенные инструкции в </a:t>
            </a:r>
            <a:r>
              <a:rPr lang="ru-RU" dirty="0" err="1"/>
              <a:t>Python</a:t>
            </a:r>
            <a:r>
              <a:rPr lang="ru-RU" dirty="0"/>
              <a:t> записываются в соответствии с одним и тем же шаблоном, когда основная инструкция завершается двоеточием, вслед за которым располагается вложенный блок кода, обычно с отступом под строкой основной инструкции.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472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692695"/>
          </a:xfrm>
        </p:spPr>
        <p:txBody>
          <a:bodyPr/>
          <a:lstStyle/>
          <a:p>
            <a:r>
              <a:rPr lang="ru-RU" b="1" dirty="0"/>
              <a:t>Несколько специальных </a:t>
            </a:r>
            <a:r>
              <a:rPr lang="ru-RU" b="1" dirty="0" smtClean="0"/>
              <a:t>случаев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7869891" cy="6048672"/>
          </a:xfrm>
        </p:spPr>
        <p:txBody>
          <a:bodyPr>
            <a:normAutofit/>
          </a:bodyPr>
          <a:lstStyle/>
          <a:p>
            <a:r>
              <a:rPr lang="ru-RU" sz="2400" dirty="0"/>
              <a:t>Иногда возможно записать несколько инструкций в одной строке, разделяя их точкой с запятой:</a:t>
            </a:r>
          </a:p>
          <a:p>
            <a:endParaRPr lang="ru-RU" sz="2400" dirty="0" smtClean="0"/>
          </a:p>
          <a:p>
            <a:r>
              <a:rPr lang="ru-RU" sz="2400" dirty="0" smtClean="0"/>
              <a:t>Но </a:t>
            </a:r>
            <a:r>
              <a:rPr lang="ru-RU" sz="2400" dirty="0"/>
              <a:t>не делайте это слишком часто! Помните об удобочитаемости. А лучше вообще так не делайте.</a:t>
            </a:r>
          </a:p>
          <a:p>
            <a:r>
              <a:rPr lang="ru-RU" sz="2400" dirty="0"/>
              <a:t>Допустимо записывать одну инструкцию в нескольких строках. Достаточно ее заключить в пару круглых, квадратных или фигурных скобок</a:t>
            </a:r>
            <a:r>
              <a:rPr lang="ru-RU" sz="2400" dirty="0" smtClean="0"/>
              <a:t>: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Тело </a:t>
            </a:r>
            <a:r>
              <a:rPr lang="ru-RU" sz="2400" dirty="0"/>
              <a:t>составной инструкции может располагаться в той же строке, что и тело основной, если тело составной инструкции не содержит составных инструкций. Ну я думаю, вы поняли :). Давайте лучше пример приведу:</a:t>
            </a:r>
          </a:p>
          <a:p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259124" y="1589584"/>
            <a:ext cx="367240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a = 1; b = 2; </a:t>
            </a:r>
            <a:r>
              <a:rPr lang="ru-RU" dirty="0" err="1" smtClean="0"/>
              <a:t>print</a:t>
            </a:r>
            <a:r>
              <a:rPr lang="ru-RU" dirty="0" smtClean="0"/>
              <a:t>(a, b)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78600" y="3875532"/>
            <a:ext cx="736580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err="1" smtClean="0"/>
              <a:t>if</a:t>
            </a:r>
            <a:r>
              <a:rPr lang="ru-RU" dirty="0" smtClean="0"/>
              <a:t> (a == 1 </a:t>
            </a:r>
            <a:r>
              <a:rPr lang="ru-RU" b="1" dirty="0" err="1" smtClean="0"/>
              <a:t>and</a:t>
            </a:r>
            <a:r>
              <a:rPr lang="ru-RU" dirty="0" smtClean="0"/>
              <a:t> b == 2 </a:t>
            </a:r>
            <a:r>
              <a:rPr lang="ru-RU" b="1" dirty="0" err="1" smtClean="0"/>
              <a:t>and</a:t>
            </a:r>
            <a:r>
              <a:rPr lang="ru-RU" dirty="0" smtClean="0"/>
              <a:t> c == 3 </a:t>
            </a:r>
            <a:r>
              <a:rPr lang="ru-RU" b="1" dirty="0" err="1" smtClean="0"/>
              <a:t>and</a:t>
            </a:r>
            <a:r>
              <a:rPr lang="ru-RU" dirty="0" smtClean="0"/>
              <a:t> d == 4): </a:t>
            </a:r>
            <a:r>
              <a:rPr lang="ru-RU" i="1" dirty="0" smtClean="0"/>
              <a:t># Не забываем про двоеточие</a:t>
            </a:r>
            <a:r>
              <a:rPr lang="ru-RU" dirty="0" smtClean="0"/>
              <a:t> </a:t>
            </a:r>
            <a:r>
              <a:rPr lang="ru-RU" dirty="0" err="1" smtClean="0"/>
              <a:t>print</a:t>
            </a:r>
            <a:r>
              <a:rPr lang="ru-RU" dirty="0" smtClean="0"/>
              <a:t>('</a:t>
            </a:r>
            <a:r>
              <a:rPr lang="ru-RU" dirty="0" err="1" smtClean="0"/>
              <a:t>spam</a:t>
            </a:r>
            <a:r>
              <a:rPr lang="ru-RU" dirty="0" smtClean="0"/>
              <a:t>' * 3)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61700" y="6237312"/>
            <a:ext cx="354660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err="1" smtClean="0"/>
              <a:t>if</a:t>
            </a:r>
            <a:r>
              <a:rPr lang="ru-RU" dirty="0" smtClean="0"/>
              <a:t> x &gt; y: </a:t>
            </a:r>
            <a:r>
              <a:rPr lang="ru-RU" dirty="0" err="1" smtClean="0"/>
              <a:t>print</a:t>
            </a:r>
            <a:r>
              <a:rPr lang="ru-RU" dirty="0" smtClean="0"/>
              <a:t>(x)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832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Цикл </a:t>
            </a:r>
            <a:r>
              <a:rPr lang="en-US" b="1" dirty="0" smtClean="0"/>
              <a:t>while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459" y="1465729"/>
            <a:ext cx="7869891" cy="1675239"/>
          </a:xfrm>
        </p:spPr>
        <p:txBody>
          <a:bodyPr/>
          <a:lstStyle/>
          <a:p>
            <a:r>
              <a:rPr lang="ru-RU" dirty="0" err="1"/>
              <a:t>While</a:t>
            </a:r>
            <a:r>
              <a:rPr lang="ru-RU" dirty="0"/>
              <a:t> - один из самых универсальных циклов в </a:t>
            </a:r>
            <a:r>
              <a:rPr lang="ru-RU" dirty="0" err="1"/>
              <a:t>Python</a:t>
            </a:r>
            <a:r>
              <a:rPr lang="ru-RU" dirty="0"/>
              <a:t>, поэтому довольно медленный. Выполняет тело цикла до тех пор, пока условие цикла истинно.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3140968"/>
            <a:ext cx="2952328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n-NO" b="1" dirty="0"/>
              <a:t>&gt;&gt;&gt; </a:t>
            </a:r>
            <a:r>
              <a:rPr lang="nn-NO" dirty="0" smtClean="0"/>
              <a:t>i </a:t>
            </a:r>
            <a:r>
              <a:rPr lang="nn-NO" dirty="0"/>
              <a:t>=</a:t>
            </a:r>
            <a:r>
              <a:rPr lang="nn-NO" dirty="0" smtClean="0"/>
              <a:t> </a:t>
            </a:r>
            <a:r>
              <a:rPr lang="nn-NO" dirty="0"/>
              <a:t>5</a:t>
            </a:r>
            <a:r>
              <a:rPr lang="nn-NO" dirty="0" smtClean="0"/>
              <a:t> </a:t>
            </a:r>
            <a:endParaRPr lang="ru-RU" dirty="0" smtClean="0"/>
          </a:p>
          <a:p>
            <a:r>
              <a:rPr lang="nn-NO" b="1" dirty="0" smtClean="0"/>
              <a:t>&gt;&gt;&gt; </a:t>
            </a:r>
            <a:r>
              <a:rPr lang="nn-NO" b="1" dirty="0"/>
              <a:t>while</a:t>
            </a:r>
            <a:r>
              <a:rPr lang="nn-NO" dirty="0" smtClean="0"/>
              <a:t> i </a:t>
            </a:r>
            <a:r>
              <a:rPr lang="nn-NO" dirty="0"/>
              <a:t>&lt;</a:t>
            </a:r>
            <a:r>
              <a:rPr lang="nn-NO" dirty="0" smtClean="0"/>
              <a:t> </a:t>
            </a:r>
            <a:r>
              <a:rPr lang="nn-NO" dirty="0"/>
              <a:t>15</a:t>
            </a:r>
            <a:r>
              <a:rPr lang="nn-NO" dirty="0" smtClean="0"/>
              <a:t>:</a:t>
            </a:r>
            <a:endParaRPr lang="ru-RU" dirty="0" smtClean="0"/>
          </a:p>
          <a:p>
            <a:r>
              <a:rPr lang="nn-NO" dirty="0" smtClean="0"/>
              <a:t> </a:t>
            </a:r>
            <a:r>
              <a:rPr lang="nn-NO" b="1" dirty="0"/>
              <a:t>... </a:t>
            </a:r>
            <a:r>
              <a:rPr lang="nn-NO" dirty="0"/>
              <a:t>print</a:t>
            </a:r>
            <a:r>
              <a:rPr lang="nn-NO" dirty="0" smtClean="0"/>
              <a:t>(i) </a:t>
            </a:r>
            <a:endParaRPr lang="ru-RU" dirty="0" smtClean="0"/>
          </a:p>
          <a:p>
            <a:r>
              <a:rPr lang="nn-NO" b="1" dirty="0" smtClean="0"/>
              <a:t>... </a:t>
            </a:r>
            <a:r>
              <a:rPr lang="nn-NO" dirty="0" smtClean="0"/>
              <a:t>i </a:t>
            </a:r>
            <a:r>
              <a:rPr lang="nn-NO" dirty="0"/>
              <a:t>=</a:t>
            </a:r>
            <a:r>
              <a:rPr lang="nn-NO" dirty="0" smtClean="0"/>
              <a:t> i </a:t>
            </a:r>
            <a:r>
              <a:rPr lang="nn-NO" dirty="0"/>
              <a:t>+</a:t>
            </a:r>
            <a:r>
              <a:rPr lang="nn-NO" dirty="0" smtClean="0"/>
              <a:t> 2</a:t>
            </a:r>
            <a:endParaRPr lang="ru-RU" dirty="0" smtClean="0"/>
          </a:p>
          <a:p>
            <a:r>
              <a:rPr lang="nn-NO" dirty="0" smtClean="0"/>
              <a:t> </a:t>
            </a:r>
            <a:r>
              <a:rPr lang="nn-NO" b="1" dirty="0"/>
              <a:t>...</a:t>
            </a:r>
            <a:r>
              <a:rPr lang="nn-NO" dirty="0" smtClean="0"/>
              <a:t> </a:t>
            </a:r>
            <a:endParaRPr lang="ru-RU" dirty="0" smtClean="0"/>
          </a:p>
          <a:p>
            <a:r>
              <a:rPr lang="nn-NO" dirty="0" smtClean="0"/>
              <a:t>5 </a:t>
            </a:r>
            <a:endParaRPr lang="ru-RU" dirty="0" smtClean="0"/>
          </a:p>
          <a:p>
            <a:r>
              <a:rPr lang="nn-NO" dirty="0" smtClean="0"/>
              <a:t>7 </a:t>
            </a:r>
            <a:endParaRPr lang="ru-RU" dirty="0" smtClean="0"/>
          </a:p>
          <a:p>
            <a:r>
              <a:rPr lang="nn-NO" dirty="0" smtClean="0"/>
              <a:t>9 </a:t>
            </a:r>
            <a:endParaRPr lang="ru-RU" dirty="0" smtClean="0"/>
          </a:p>
          <a:p>
            <a:r>
              <a:rPr lang="nn-NO" dirty="0" smtClean="0"/>
              <a:t>11 </a:t>
            </a:r>
            <a:endParaRPr lang="ru-RU" dirty="0" smtClean="0"/>
          </a:p>
          <a:p>
            <a:r>
              <a:rPr lang="nn-NO" dirty="0" smtClean="0"/>
              <a:t>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4533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Цикл </a:t>
            </a:r>
            <a:r>
              <a:rPr lang="ru-RU" b="1" dirty="0" err="1" smtClean="0"/>
              <a:t>for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052736"/>
            <a:ext cx="85689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Цикл </a:t>
            </a:r>
            <a:r>
              <a:rPr lang="ru-RU" sz="2800" dirty="0" err="1"/>
              <a:t>for</a:t>
            </a:r>
            <a:r>
              <a:rPr lang="ru-RU" sz="2800" dirty="0"/>
              <a:t> уже чуточку сложнее, чуть менее универсальный, но выполняется гораздо быстрее цикла </a:t>
            </a:r>
            <a:r>
              <a:rPr lang="ru-RU" sz="2800" dirty="0" err="1"/>
              <a:t>while</a:t>
            </a:r>
            <a:r>
              <a:rPr lang="ru-RU" sz="2800" dirty="0"/>
              <a:t>. Этот цикл проходится по любому итерируемому объекту (например строке или списку), и во время каждого прохода выполняет тело цикла.</a:t>
            </a:r>
          </a:p>
          <a:p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80487" y="3730392"/>
            <a:ext cx="4572000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3000" b="1" dirty="0" smtClean="0"/>
              <a:t>&gt;&gt;&gt; for</a:t>
            </a:r>
            <a:r>
              <a:rPr lang="en-US" sz="3000" dirty="0" smtClean="0"/>
              <a:t> </a:t>
            </a:r>
            <a:r>
              <a:rPr lang="en-US" sz="3000" dirty="0" err="1" smtClean="0"/>
              <a:t>i</a:t>
            </a:r>
            <a:r>
              <a:rPr lang="en-US" sz="3000" dirty="0" smtClean="0"/>
              <a:t> </a:t>
            </a:r>
            <a:r>
              <a:rPr lang="en-US" sz="3000" b="1" dirty="0" smtClean="0"/>
              <a:t>in</a:t>
            </a:r>
            <a:r>
              <a:rPr lang="en-US" sz="3000" dirty="0" smtClean="0"/>
              <a:t> 'hello world':</a:t>
            </a:r>
            <a:endParaRPr lang="ru-RU" sz="3000" dirty="0" smtClean="0"/>
          </a:p>
          <a:p>
            <a:r>
              <a:rPr lang="en-US" sz="3000" b="1" dirty="0" smtClean="0"/>
              <a:t>... </a:t>
            </a:r>
            <a:r>
              <a:rPr lang="en-US" sz="3000" dirty="0" smtClean="0"/>
              <a:t>    print(</a:t>
            </a:r>
            <a:r>
              <a:rPr lang="en-US" sz="3000" dirty="0" err="1" smtClean="0"/>
              <a:t>i</a:t>
            </a:r>
            <a:r>
              <a:rPr lang="en-US" sz="3000" dirty="0" smtClean="0"/>
              <a:t> * 2, end='')</a:t>
            </a:r>
            <a:endParaRPr lang="ru-RU" sz="3000" dirty="0" smtClean="0"/>
          </a:p>
          <a:p>
            <a:r>
              <a:rPr lang="en-US" sz="3000" b="1" dirty="0" smtClean="0"/>
              <a:t>...</a:t>
            </a:r>
            <a:endParaRPr lang="ru-RU" sz="3000" dirty="0" smtClean="0"/>
          </a:p>
          <a:p>
            <a:r>
              <a:rPr lang="en-US" sz="3000" dirty="0" err="1" smtClean="0"/>
              <a:t>hheelllloo</a:t>
            </a:r>
            <a:r>
              <a:rPr lang="en-US" sz="3000" dirty="0" smtClean="0"/>
              <a:t>  </a:t>
            </a:r>
            <a:r>
              <a:rPr lang="en-US" sz="3000" dirty="0" err="1" smtClean="0"/>
              <a:t>wwoorrlldd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55459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Оператор </a:t>
            </a:r>
            <a:r>
              <a:rPr lang="ru-RU" b="1" dirty="0" err="1" smtClean="0"/>
              <a:t>continue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96752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Оператор </a:t>
            </a:r>
            <a:r>
              <a:rPr lang="ru-RU" sz="2800" dirty="0" err="1" smtClean="0"/>
              <a:t>continue</a:t>
            </a:r>
            <a:r>
              <a:rPr lang="ru-RU" sz="2800" dirty="0" smtClean="0"/>
              <a:t> начинает следующий проход цикла, минуя оставшееся тело цикла (</a:t>
            </a:r>
            <a:r>
              <a:rPr lang="ru-RU" sz="2800" dirty="0" err="1" smtClean="0"/>
              <a:t>for</a:t>
            </a:r>
            <a:r>
              <a:rPr lang="ru-RU" sz="2800" dirty="0" smtClean="0"/>
              <a:t> или </a:t>
            </a:r>
            <a:r>
              <a:rPr lang="ru-RU" sz="2800" dirty="0" err="1" smtClean="0"/>
              <a:t>while</a:t>
            </a:r>
            <a:r>
              <a:rPr lang="ru-RU" sz="2800" dirty="0" smtClean="0"/>
              <a:t>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2348880"/>
            <a:ext cx="4572000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2800" b="1" dirty="0" smtClean="0"/>
              <a:t>&gt;&gt;&gt; for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b="1" dirty="0" smtClean="0"/>
              <a:t>in</a:t>
            </a:r>
            <a:r>
              <a:rPr lang="en-US" sz="2800" dirty="0" smtClean="0"/>
              <a:t> 'hello world':</a:t>
            </a:r>
            <a:endParaRPr lang="ru-RU" sz="2800" dirty="0" smtClean="0"/>
          </a:p>
          <a:p>
            <a:r>
              <a:rPr lang="en-US" sz="2800" b="1" dirty="0" smtClean="0"/>
              <a:t>... </a:t>
            </a:r>
            <a:r>
              <a:rPr lang="en-US" sz="2800" dirty="0" smtClean="0"/>
              <a:t>    </a:t>
            </a:r>
            <a:r>
              <a:rPr lang="en-US" sz="2800" b="1" dirty="0" smtClean="0"/>
              <a:t>if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== 'o':</a:t>
            </a:r>
            <a:endParaRPr lang="ru-RU" sz="2800" dirty="0" smtClean="0"/>
          </a:p>
          <a:p>
            <a:r>
              <a:rPr lang="en-US" sz="2800" b="1" dirty="0" smtClean="0"/>
              <a:t>... </a:t>
            </a:r>
            <a:r>
              <a:rPr lang="en-US" sz="2800" dirty="0" smtClean="0"/>
              <a:t>        </a:t>
            </a:r>
            <a:r>
              <a:rPr lang="en-US" sz="2800" b="1" dirty="0" smtClean="0"/>
              <a:t>continue</a:t>
            </a:r>
            <a:endParaRPr lang="ru-RU" sz="2800" dirty="0" smtClean="0"/>
          </a:p>
          <a:p>
            <a:r>
              <a:rPr lang="en-US" sz="2800" b="1" dirty="0" smtClean="0"/>
              <a:t>... </a:t>
            </a:r>
            <a:r>
              <a:rPr lang="en-US" sz="2800" dirty="0" smtClean="0"/>
              <a:t>    print(</a:t>
            </a:r>
            <a:r>
              <a:rPr lang="en-US" sz="2800" dirty="0" err="1" smtClean="0"/>
              <a:t>i</a:t>
            </a:r>
            <a:r>
              <a:rPr lang="en-US" sz="2800" dirty="0" smtClean="0"/>
              <a:t> * 2, end='')</a:t>
            </a:r>
            <a:endParaRPr lang="ru-RU" sz="2800" dirty="0" smtClean="0"/>
          </a:p>
          <a:p>
            <a:r>
              <a:rPr lang="en-US" sz="2800" b="1" dirty="0" smtClean="0"/>
              <a:t>...</a:t>
            </a:r>
            <a:endParaRPr lang="ru-RU" sz="2800" dirty="0" smtClean="0"/>
          </a:p>
          <a:p>
            <a:r>
              <a:rPr lang="en-US" sz="2800" dirty="0" err="1" smtClean="0"/>
              <a:t>hheellll</a:t>
            </a:r>
            <a:r>
              <a:rPr lang="en-US" sz="2800" dirty="0" smtClean="0"/>
              <a:t>  </a:t>
            </a:r>
            <a:r>
              <a:rPr lang="en-US" sz="2800" dirty="0" err="1" smtClean="0"/>
              <a:t>wwrrlldd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02342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Оператор</a:t>
            </a:r>
            <a:r>
              <a:rPr lang="en-US" b="1" dirty="0"/>
              <a:t> </a:t>
            </a:r>
            <a:r>
              <a:rPr lang="en-US" b="1" dirty="0" smtClean="0"/>
              <a:t>break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19675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Оператор</a:t>
            </a:r>
            <a:r>
              <a:rPr lang="en-US" sz="2800" dirty="0" smtClean="0"/>
              <a:t> break </a:t>
            </a:r>
            <a:r>
              <a:rPr lang="ru-RU" sz="2800" dirty="0" smtClean="0"/>
              <a:t>досрочно прерывает цикл</a:t>
            </a:r>
            <a:r>
              <a:rPr lang="en-US" sz="2800" dirty="0" smtClean="0"/>
              <a:t>.</a:t>
            </a:r>
            <a:endParaRPr lang="ru-RU" sz="28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420888"/>
            <a:ext cx="4572000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2800" b="1" dirty="0" smtClean="0"/>
              <a:t>&gt;&gt;&gt; for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b="1" dirty="0" smtClean="0"/>
              <a:t>in</a:t>
            </a:r>
            <a:r>
              <a:rPr lang="en-US" sz="2800" dirty="0" smtClean="0"/>
              <a:t> 'hello world':</a:t>
            </a:r>
            <a:endParaRPr lang="ru-RU" sz="2800" dirty="0" smtClean="0"/>
          </a:p>
          <a:p>
            <a:r>
              <a:rPr lang="en-US" sz="2800" b="1" dirty="0" smtClean="0"/>
              <a:t>... </a:t>
            </a:r>
            <a:r>
              <a:rPr lang="en-US" sz="2800" dirty="0" smtClean="0"/>
              <a:t>    </a:t>
            </a:r>
            <a:r>
              <a:rPr lang="en-US" sz="2800" b="1" dirty="0" smtClean="0"/>
              <a:t>if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== 'o':</a:t>
            </a:r>
            <a:endParaRPr lang="ru-RU" sz="2800" dirty="0" smtClean="0"/>
          </a:p>
          <a:p>
            <a:r>
              <a:rPr lang="en-US" sz="2800" b="1" dirty="0" smtClean="0"/>
              <a:t>... </a:t>
            </a:r>
            <a:r>
              <a:rPr lang="en-US" sz="2800" dirty="0" smtClean="0"/>
              <a:t>        </a:t>
            </a:r>
            <a:r>
              <a:rPr lang="en-US" sz="2800" b="1" dirty="0" smtClean="0"/>
              <a:t>break</a:t>
            </a:r>
            <a:endParaRPr lang="ru-RU" sz="2800" dirty="0" smtClean="0"/>
          </a:p>
          <a:p>
            <a:r>
              <a:rPr lang="en-US" sz="2800" b="1" dirty="0" smtClean="0"/>
              <a:t>... </a:t>
            </a:r>
            <a:r>
              <a:rPr lang="en-US" sz="2800" dirty="0" smtClean="0"/>
              <a:t>    print(</a:t>
            </a:r>
            <a:r>
              <a:rPr lang="en-US" sz="2800" dirty="0" err="1" smtClean="0"/>
              <a:t>i</a:t>
            </a:r>
            <a:r>
              <a:rPr lang="en-US" sz="2800" dirty="0" smtClean="0"/>
              <a:t> * 2, end='')</a:t>
            </a:r>
            <a:endParaRPr lang="ru-RU" sz="2800" dirty="0" smtClean="0"/>
          </a:p>
          <a:p>
            <a:r>
              <a:rPr lang="ru-RU" sz="2800" b="1" dirty="0" smtClean="0"/>
              <a:t>...</a:t>
            </a:r>
            <a:endParaRPr lang="ru-RU" sz="2800" dirty="0" smtClean="0"/>
          </a:p>
          <a:p>
            <a:r>
              <a:rPr lang="ru-RU" sz="2800" dirty="0" err="1" smtClean="0"/>
              <a:t>hheellll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39513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Оператор </a:t>
            </a:r>
            <a:r>
              <a:rPr lang="ru-RU" b="1" dirty="0" err="1" smtClean="0"/>
              <a:t>else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9431" y="908720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Слово </a:t>
            </a:r>
            <a:r>
              <a:rPr lang="ru-RU" sz="2400" dirty="0" err="1" smtClean="0"/>
              <a:t>else</a:t>
            </a:r>
            <a:r>
              <a:rPr lang="ru-RU" sz="2400" dirty="0" smtClean="0"/>
              <a:t>, примененное в цикле </a:t>
            </a:r>
            <a:r>
              <a:rPr lang="ru-RU" sz="2400" dirty="0" err="1" smtClean="0"/>
              <a:t>for</a:t>
            </a:r>
            <a:r>
              <a:rPr lang="ru-RU" sz="2400" dirty="0" smtClean="0"/>
              <a:t> или </a:t>
            </a:r>
            <a:r>
              <a:rPr lang="ru-RU" sz="2400" dirty="0" err="1" smtClean="0"/>
              <a:t>while</a:t>
            </a:r>
            <a:r>
              <a:rPr lang="ru-RU" sz="2400" dirty="0" smtClean="0"/>
              <a:t>, проверяет, был ли произведен выход из цикла инструкцией </a:t>
            </a:r>
            <a:r>
              <a:rPr lang="ru-RU" sz="2400" dirty="0" err="1" smtClean="0"/>
              <a:t>break</a:t>
            </a:r>
            <a:r>
              <a:rPr lang="ru-RU" sz="2400" dirty="0" smtClean="0"/>
              <a:t>, или же "естественным" образом. Блок инструкций внутри </a:t>
            </a:r>
            <a:r>
              <a:rPr lang="ru-RU" sz="2400" dirty="0" err="1" smtClean="0"/>
              <a:t>else</a:t>
            </a:r>
            <a:r>
              <a:rPr lang="ru-RU" sz="2400" dirty="0" smtClean="0"/>
              <a:t> выполнится только в том случае, если выход из цикла произошел без помощи </a:t>
            </a:r>
            <a:r>
              <a:rPr lang="ru-RU" sz="2400" dirty="0" err="1" smtClean="0"/>
              <a:t>break</a:t>
            </a:r>
            <a:r>
              <a:rPr lang="ru-RU" sz="2400" dirty="0" smtClean="0"/>
              <a:t>.</a:t>
            </a:r>
          </a:p>
          <a:p>
            <a:r>
              <a:rPr lang="en-US" sz="2400" dirty="0" smtClean="0"/>
              <a:t>&gt;&gt;&gt; </a:t>
            </a:r>
            <a:endParaRPr lang="ru-RU" sz="24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3068960"/>
            <a:ext cx="5472608" cy="310854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/>
              <a:t>&gt;&gt;&gt; for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b="1" dirty="0" smtClean="0"/>
              <a:t>in</a:t>
            </a:r>
            <a:r>
              <a:rPr lang="en-US" sz="2800" dirty="0" smtClean="0"/>
              <a:t> 'hello world':</a:t>
            </a:r>
            <a:endParaRPr lang="ru-RU" sz="2800" dirty="0" smtClean="0"/>
          </a:p>
          <a:p>
            <a:r>
              <a:rPr lang="en-US" sz="2800" b="1" dirty="0" smtClean="0"/>
              <a:t>... </a:t>
            </a:r>
            <a:r>
              <a:rPr lang="en-US" sz="2800" dirty="0" smtClean="0"/>
              <a:t>    </a:t>
            </a:r>
            <a:r>
              <a:rPr lang="en-US" sz="2800" b="1" dirty="0" smtClean="0"/>
              <a:t>if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== 'a':</a:t>
            </a:r>
            <a:endParaRPr lang="ru-RU" sz="2800" dirty="0" smtClean="0"/>
          </a:p>
          <a:p>
            <a:r>
              <a:rPr lang="en-US" sz="2800" b="1" dirty="0" smtClean="0"/>
              <a:t>... </a:t>
            </a:r>
            <a:r>
              <a:rPr lang="en-US" sz="2800" dirty="0" smtClean="0"/>
              <a:t>        </a:t>
            </a:r>
            <a:r>
              <a:rPr lang="en-US" sz="2800" b="1" dirty="0" smtClean="0"/>
              <a:t>break</a:t>
            </a:r>
            <a:endParaRPr lang="ru-RU" sz="2800" dirty="0" smtClean="0"/>
          </a:p>
          <a:p>
            <a:r>
              <a:rPr lang="en-US" sz="2800" b="1" dirty="0" smtClean="0"/>
              <a:t>... else</a:t>
            </a:r>
            <a:r>
              <a:rPr lang="en-US" sz="2800" dirty="0" smtClean="0"/>
              <a:t>:</a:t>
            </a:r>
            <a:endParaRPr lang="ru-RU" sz="2800" dirty="0" smtClean="0"/>
          </a:p>
          <a:p>
            <a:r>
              <a:rPr lang="ru-RU" sz="2800" b="1" dirty="0" smtClean="0"/>
              <a:t>... </a:t>
            </a:r>
            <a:r>
              <a:rPr lang="ru-RU" sz="2800" dirty="0" smtClean="0"/>
              <a:t>    </a:t>
            </a:r>
            <a:r>
              <a:rPr lang="ru-RU" sz="2800" dirty="0" err="1" smtClean="0"/>
              <a:t>print</a:t>
            </a:r>
            <a:r>
              <a:rPr lang="ru-RU" sz="2800" dirty="0" smtClean="0"/>
              <a:t>('Буквы a в строке нет')</a:t>
            </a:r>
          </a:p>
          <a:p>
            <a:r>
              <a:rPr lang="ru-RU" sz="2800" b="1" dirty="0" smtClean="0"/>
              <a:t>...</a:t>
            </a:r>
            <a:endParaRPr lang="ru-RU" sz="2800" dirty="0" smtClean="0"/>
          </a:p>
          <a:p>
            <a:r>
              <a:rPr lang="ru-RU" sz="2800" dirty="0" smtClean="0"/>
              <a:t>Буквы a в строке нет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76931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980727"/>
          </a:xfrm>
        </p:spPr>
        <p:txBody>
          <a:bodyPr/>
          <a:lstStyle/>
          <a:p>
            <a:r>
              <a:rPr lang="ru-RU" b="1" dirty="0"/>
              <a:t>Синтаксис инструкции </a:t>
            </a:r>
            <a:r>
              <a:rPr lang="en-US" b="1" dirty="0" smtClean="0"/>
              <a:t>if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88" y="692696"/>
            <a:ext cx="8870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Сначала записывается часть </a:t>
            </a:r>
            <a:r>
              <a:rPr lang="ru-RU" dirty="0" err="1"/>
              <a:t>if</a:t>
            </a:r>
            <a:r>
              <a:rPr lang="ru-RU" dirty="0"/>
              <a:t> с условным выражением, далее могут следовать одна или более необязательных частей </a:t>
            </a:r>
            <a:r>
              <a:rPr lang="ru-RU" dirty="0" err="1"/>
              <a:t>elif</a:t>
            </a:r>
            <a:r>
              <a:rPr lang="ru-RU" dirty="0"/>
              <a:t>, и, наконец, необязательная часть </a:t>
            </a:r>
            <a:r>
              <a:rPr lang="ru-RU" dirty="0" err="1"/>
              <a:t>else</a:t>
            </a:r>
            <a:r>
              <a:rPr lang="ru-RU" dirty="0"/>
              <a:t>. Общая форма записи условной инструкции </a:t>
            </a:r>
            <a:r>
              <a:rPr lang="ru-RU" dirty="0" err="1"/>
              <a:t>if</a:t>
            </a:r>
            <a:r>
              <a:rPr lang="ru-RU" dirty="0"/>
              <a:t> выглядит следующим </a:t>
            </a:r>
            <a:r>
              <a:rPr lang="ru-RU" dirty="0" smtClean="0"/>
              <a:t>образом:</a:t>
            </a:r>
            <a:endParaRPr lang="en-US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293152" y="1616026"/>
            <a:ext cx="1737592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if</a:t>
            </a:r>
            <a:r>
              <a:rPr lang="en-US" dirty="0" smtClean="0"/>
              <a:t> test1: </a:t>
            </a:r>
          </a:p>
          <a:p>
            <a:r>
              <a:rPr lang="en-US" dirty="0" smtClean="0"/>
              <a:t>	state1 </a:t>
            </a:r>
          </a:p>
          <a:p>
            <a:r>
              <a:rPr lang="en-US" b="1" dirty="0" err="1" smtClean="0"/>
              <a:t>elif</a:t>
            </a:r>
            <a:r>
              <a:rPr lang="en-US" dirty="0" smtClean="0"/>
              <a:t> test2: </a:t>
            </a:r>
          </a:p>
          <a:p>
            <a:r>
              <a:rPr lang="en-US" dirty="0" smtClean="0"/>
              <a:t>	state2 </a:t>
            </a:r>
          </a:p>
          <a:p>
            <a:r>
              <a:rPr lang="en-US" b="1" dirty="0" smtClean="0"/>
              <a:t>else</a:t>
            </a:r>
            <a:r>
              <a:rPr lang="en-US" dirty="0" smtClean="0"/>
              <a:t>: state3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9430" y="3193157"/>
            <a:ext cx="3506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Простой пример (напечатает '</a:t>
            </a:r>
            <a:r>
              <a:rPr lang="en-US" dirty="0"/>
              <a:t>true', </a:t>
            </a:r>
            <a:r>
              <a:rPr lang="ru-RU" dirty="0"/>
              <a:t>так как 1 - истина</a:t>
            </a:r>
            <a:r>
              <a:rPr lang="ru-RU" dirty="0" smtClean="0"/>
              <a:t>):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3849552"/>
            <a:ext cx="2097032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&gt;&gt;&gt; </a:t>
            </a:r>
            <a:r>
              <a:rPr lang="en-US" b="1" dirty="0" smtClean="0"/>
              <a:t>if</a:t>
            </a:r>
            <a:r>
              <a:rPr lang="en-US" dirty="0" smtClean="0"/>
              <a:t> 1: </a:t>
            </a:r>
          </a:p>
          <a:p>
            <a:r>
              <a:rPr lang="en-US" dirty="0" smtClean="0"/>
              <a:t>... print('true') </a:t>
            </a:r>
          </a:p>
          <a:p>
            <a:r>
              <a:rPr lang="en-US" dirty="0" smtClean="0"/>
              <a:t>... </a:t>
            </a:r>
            <a:r>
              <a:rPr lang="en-US" b="1" dirty="0" smtClean="0"/>
              <a:t>else</a:t>
            </a:r>
            <a:r>
              <a:rPr lang="en-US" dirty="0" smtClean="0"/>
              <a:t>: </a:t>
            </a:r>
          </a:p>
          <a:p>
            <a:r>
              <a:rPr lang="en-US" dirty="0" smtClean="0"/>
              <a:t>... print('false') </a:t>
            </a:r>
          </a:p>
          <a:p>
            <a:r>
              <a:rPr lang="en-US" dirty="0" smtClean="0"/>
              <a:t>... </a:t>
            </a:r>
          </a:p>
          <a:p>
            <a:r>
              <a:rPr lang="en-US" dirty="0" smtClean="0"/>
              <a:t>true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23092" y="309335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Чуть более сложный пример (его результат будет зависеть от того, что ввёл пользователь):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6885" y="5980836"/>
            <a:ext cx="88959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Конструкция с несколькими </a:t>
            </a:r>
            <a:r>
              <a:rPr lang="en-US" dirty="0" err="1" smtClean="0"/>
              <a:t>elif</a:t>
            </a:r>
            <a:r>
              <a:rPr lang="en-US" dirty="0" smtClean="0"/>
              <a:t> </a:t>
            </a:r>
            <a:r>
              <a:rPr lang="ru-RU" dirty="0" smtClean="0"/>
              <a:t>может также служить отличной заменой конструкции </a:t>
            </a:r>
            <a:r>
              <a:rPr lang="en-US" dirty="0" smtClean="0"/>
              <a:t>switch - case </a:t>
            </a:r>
            <a:r>
              <a:rPr lang="ru-RU" dirty="0" smtClean="0"/>
              <a:t>в других языках программирования.</a:t>
            </a:r>
            <a:endParaRPr lang="ru-RU" dirty="0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4614880" y="4126550"/>
            <a:ext cx="2601028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/>
              <a:t>a = </a:t>
            </a:r>
            <a:r>
              <a:rPr lang="en-US" dirty="0" err="1" smtClean="0"/>
              <a:t>int</a:t>
            </a:r>
            <a:r>
              <a:rPr lang="en-US" dirty="0" smtClean="0"/>
              <a:t>(input()) </a:t>
            </a:r>
          </a:p>
          <a:p>
            <a:r>
              <a:rPr lang="en-US" b="1" dirty="0" smtClean="0"/>
              <a:t>if</a:t>
            </a:r>
            <a:r>
              <a:rPr lang="en-US" dirty="0" smtClean="0"/>
              <a:t> a &lt; -5: print('Low') </a:t>
            </a:r>
          </a:p>
          <a:p>
            <a:r>
              <a:rPr lang="en-US" b="1" dirty="0" err="1" smtClean="0"/>
              <a:t>elif</a:t>
            </a:r>
            <a:r>
              <a:rPr lang="en-US" dirty="0" smtClean="0"/>
              <a:t> -5 &lt;= a &lt;= 5: print('Mid') </a:t>
            </a:r>
          </a:p>
          <a:p>
            <a:r>
              <a:rPr lang="en-US" b="1" dirty="0" smtClean="0"/>
              <a:t>else</a:t>
            </a:r>
            <a:r>
              <a:rPr lang="en-US" dirty="0" smtClean="0"/>
              <a:t>: print('High')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57308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powerpointbase.com-807</Template>
  <TotalTime>39</TotalTime>
  <Words>850</Words>
  <Application>Microsoft Office PowerPoint</Application>
  <PresentationFormat>Экран (4:3)</PresentationFormat>
  <Paragraphs>111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ЯП Python.  Синтаксис.  Циклы. Условия.</vt:lpstr>
      <vt:lpstr>Синтаксис</vt:lpstr>
      <vt:lpstr>Несколько специальных случаев</vt:lpstr>
      <vt:lpstr>Цикл while</vt:lpstr>
      <vt:lpstr>Цикл for</vt:lpstr>
      <vt:lpstr>Оператор continue</vt:lpstr>
      <vt:lpstr>Оператор break</vt:lpstr>
      <vt:lpstr>Оператор else</vt:lpstr>
      <vt:lpstr>Синтаксис инструкции if</vt:lpstr>
      <vt:lpstr>Презентация PowerPoint</vt:lpstr>
      <vt:lpstr>Логические операторы:</vt:lpstr>
      <vt:lpstr>Трехместное выражение if/else</vt:lpstr>
      <vt:lpstr>Создайте небольшую свою программу с применением полученных знаний и вышлите на почту kochetovage@mail.ru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ЯП Python.  Синтаксис.  Циклы. Условия.</dc:title>
  <dc:creator>Галина Кочетова</dc:creator>
  <cp:lastModifiedBy>Галина Кочетова</cp:lastModifiedBy>
  <cp:revision>8</cp:revision>
  <dcterms:created xsi:type="dcterms:W3CDTF">2020-04-17T17:58:06Z</dcterms:created>
  <dcterms:modified xsi:type="dcterms:W3CDTF">2020-04-17T18:38:02Z</dcterms:modified>
</cp:coreProperties>
</file>